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46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Titeltext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Textebene 1</a:t>
            </a:r>
          </a:p>
          <a:p>
            <a:pPr lvl="1">
              <a:defRPr sz="1800"/>
            </a:pPr>
            <a:r>
              <a:rPr sz="3200"/>
              <a:t>Textebene 2</a:t>
            </a:r>
          </a:p>
          <a:p>
            <a:pPr lvl="2">
              <a:defRPr sz="1800"/>
            </a:pPr>
            <a:r>
              <a:rPr sz="3200"/>
              <a:t>Textebene 3</a:t>
            </a:r>
          </a:p>
          <a:p>
            <a:pPr lvl="3">
              <a:defRPr sz="1800"/>
            </a:pPr>
            <a:r>
              <a:rPr sz="3200"/>
              <a:t>Textebene 4</a:t>
            </a:r>
          </a:p>
          <a:p>
            <a:pPr lvl="4">
              <a:defRPr sz="1800"/>
            </a:pPr>
            <a:r>
              <a:rPr sz="3200"/>
              <a:t>Textebene 5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Titeltext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Textebene 1</a:t>
            </a:r>
          </a:p>
          <a:p>
            <a:pPr lvl="1">
              <a:defRPr sz="1800"/>
            </a:pPr>
            <a:r>
              <a:rPr sz="3200"/>
              <a:t>Textebene 2</a:t>
            </a:r>
          </a:p>
          <a:p>
            <a:pPr lvl="2">
              <a:defRPr sz="1800"/>
            </a:pPr>
            <a:r>
              <a:rPr sz="3200"/>
              <a:t>Textebene 3</a:t>
            </a:r>
          </a:p>
          <a:p>
            <a:pPr lvl="3">
              <a:defRPr sz="1800"/>
            </a:pPr>
            <a:r>
              <a:rPr sz="3200"/>
              <a:t>Textebene 4</a:t>
            </a:r>
          </a:p>
          <a:p>
            <a:pPr lvl="4">
              <a:defRPr sz="1800"/>
            </a:pPr>
            <a:r>
              <a:rPr sz="3200"/>
              <a:t>Textebene 5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M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Titeltext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Titeltext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Textebene 1</a:t>
            </a:r>
          </a:p>
          <a:p>
            <a:pPr lvl="1">
              <a:defRPr sz="1800"/>
            </a:pPr>
            <a:r>
              <a:rPr sz="3200"/>
              <a:t>Textebene 2</a:t>
            </a:r>
          </a:p>
          <a:p>
            <a:pPr lvl="2">
              <a:defRPr sz="1800"/>
            </a:pPr>
            <a:r>
              <a:rPr sz="3200"/>
              <a:t>Textebene 3</a:t>
            </a:r>
          </a:p>
          <a:p>
            <a:pPr lvl="3">
              <a:defRPr sz="1800"/>
            </a:pPr>
            <a:r>
              <a:rPr sz="3200"/>
              <a:t>Textebene 4</a:t>
            </a:r>
          </a:p>
          <a:p>
            <a:pPr lvl="4">
              <a:defRPr sz="1800"/>
            </a:pPr>
            <a:r>
              <a:rPr sz="3200"/>
              <a:t>Textebene 5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Titeltext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Titeltext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Textebene 1</a:t>
            </a:r>
          </a:p>
          <a:p>
            <a:pPr lvl="1">
              <a:defRPr sz="1800"/>
            </a:pPr>
            <a:r>
              <a:rPr sz="3600"/>
              <a:t>Textebene 2</a:t>
            </a:r>
          </a:p>
          <a:p>
            <a:pPr lvl="2">
              <a:defRPr sz="1800"/>
            </a:pPr>
            <a:r>
              <a:rPr sz="3600"/>
              <a:t>Textebene 3</a:t>
            </a:r>
          </a:p>
          <a:p>
            <a:pPr lvl="3">
              <a:defRPr sz="1800"/>
            </a:pPr>
            <a:r>
              <a:rPr sz="3600"/>
              <a:t>Textebene 4</a:t>
            </a:r>
          </a:p>
          <a:p>
            <a:pPr lvl="4">
              <a:defRPr sz="1800"/>
            </a:pPr>
            <a:r>
              <a:rPr sz="3600"/>
              <a:t>Textebene 5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Aufzählung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Titeltext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Textebene 1</a:t>
            </a:r>
          </a:p>
          <a:p>
            <a:pPr lvl="1">
              <a:defRPr sz="1800"/>
            </a:pPr>
            <a:r>
              <a:rPr sz="2800"/>
              <a:t>Textebene 2</a:t>
            </a:r>
          </a:p>
          <a:p>
            <a:pPr lvl="2">
              <a:defRPr sz="1800"/>
            </a:pPr>
            <a:r>
              <a:rPr sz="2800"/>
              <a:t>Textebene 3</a:t>
            </a:r>
          </a:p>
          <a:p>
            <a:pPr lvl="3">
              <a:defRPr sz="1800"/>
            </a:pPr>
            <a:r>
              <a:rPr sz="2800"/>
              <a:t>Textebene 4</a:t>
            </a:r>
          </a:p>
          <a:p>
            <a:pPr lvl="4">
              <a:defRPr sz="1800"/>
            </a:pPr>
            <a:r>
              <a:rPr sz="2800"/>
              <a:t>Textebene 5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Textebene 1</a:t>
            </a:r>
          </a:p>
          <a:p>
            <a:pPr lvl="1">
              <a:defRPr sz="1800"/>
            </a:pPr>
            <a:r>
              <a:rPr sz="3600"/>
              <a:t>Textebene 2</a:t>
            </a:r>
          </a:p>
          <a:p>
            <a:pPr lvl="2">
              <a:defRPr sz="1800"/>
            </a:pPr>
            <a:r>
              <a:rPr sz="3600"/>
              <a:t>Textebene 3</a:t>
            </a:r>
          </a:p>
          <a:p>
            <a:pPr lvl="3">
              <a:defRPr sz="1800"/>
            </a:pPr>
            <a:r>
              <a:rPr sz="3600"/>
              <a:t>Textebene 4</a:t>
            </a:r>
          </a:p>
          <a:p>
            <a:pPr lvl="4">
              <a:defRPr sz="1800"/>
            </a:pPr>
            <a:r>
              <a:rPr sz="3600"/>
              <a:t>Textebene 5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Stü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/>
              <a:t>Titeltext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600"/>
              <a:t>Textebene 1</a:t>
            </a:r>
          </a:p>
          <a:p>
            <a:pPr lvl="1">
              <a:defRPr sz="1800"/>
            </a:pPr>
            <a:r>
              <a:rPr sz="3600"/>
              <a:t>Textebene 2</a:t>
            </a:r>
          </a:p>
          <a:p>
            <a:pPr lvl="2">
              <a:defRPr sz="1800"/>
            </a:pPr>
            <a:r>
              <a:rPr sz="3600"/>
              <a:t>Textebene 3</a:t>
            </a:r>
          </a:p>
          <a:p>
            <a:pPr lvl="3">
              <a:defRPr sz="1800"/>
            </a:pPr>
            <a:r>
              <a:rPr sz="3600"/>
              <a:t>Textebene 4</a:t>
            </a:r>
          </a:p>
          <a:p>
            <a:pPr lvl="4">
              <a:defRPr sz="1800"/>
            </a:pPr>
            <a:r>
              <a:rPr sz="3600"/>
              <a:t>Textebene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FDOI24RRAE" TargetMode="External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O39GbaXLXI" TargetMode="External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t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"/><Relationship Id="rId7" Type="http://schemas.openxmlformats.org/officeDocument/2006/relationships/image" Target="../media/image29.t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tif"/><Relationship Id="rId5" Type="http://schemas.openxmlformats.org/officeDocument/2006/relationships/image" Target="../media/image27.tif"/><Relationship Id="rId4" Type="http://schemas.openxmlformats.org/officeDocument/2006/relationships/image" Target="../media/image26.t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1837050" y="2556933"/>
            <a:ext cx="10369142" cy="345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8600">
                <a:solidFill>
                  <a:srgbClr val="A6AAA9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</a:t>
            </a:r>
          </a:p>
          <a:p>
            <a:pPr lvl="0" algn="r">
              <a:defRPr sz="1800"/>
            </a:pPr>
            <a:r>
              <a:rPr sz="8600">
                <a:solidFill>
                  <a:srgbClr val="A6AAA9"/>
                </a:solidFill>
                <a:latin typeface="Arial Narrow"/>
                <a:ea typeface="Arial Narrow"/>
                <a:cs typeface="Arial Narrow"/>
                <a:sym typeface="Arial Narrow"/>
              </a:rPr>
              <a:t>Fremdsprachenunterricht</a:t>
            </a:r>
          </a:p>
          <a:p>
            <a:pPr lvl="0" algn="r">
              <a:defRPr sz="1800"/>
            </a:pPr>
            <a:r>
              <a:rPr sz="59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36" name="Shape 36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pic>
        <p:nvPicPr>
          <p:cNvPr id="37" name="pasted-image.png"/>
          <p:cNvPicPr/>
          <p:nvPr/>
        </p:nvPicPr>
        <p:blipFill>
          <a:blip r:embed="rId2">
            <a:extLst/>
          </a:blip>
          <a:srcRect l="41109" t="22527" r="38728" b="51099"/>
          <a:stretch>
            <a:fillRect/>
          </a:stretch>
        </p:blipFill>
        <p:spPr>
          <a:xfrm>
            <a:off x="2340969" y="2182009"/>
            <a:ext cx="2834585" cy="2780882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pasted-image.tif"/>
          <p:cNvPicPr/>
          <p:nvPr/>
        </p:nvPicPr>
        <p:blipFill>
          <a:blip r:embed="rId3">
            <a:extLst/>
          </a:blip>
          <a:srcRect l="12675" r="7450"/>
          <a:stretch>
            <a:fillRect/>
          </a:stretch>
        </p:blipFill>
        <p:spPr>
          <a:xfrm>
            <a:off x="6984644" y="1883361"/>
            <a:ext cx="3347494" cy="3378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3827" y="-356955"/>
            <a:ext cx="13172454" cy="8810048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43" name="Shape 43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pic>
        <p:nvPicPr>
          <p:cNvPr id="2" name="Grafik 1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731" y="2147034"/>
            <a:ext cx="4162425" cy="30575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466849" y="250534"/>
            <a:ext cx="3235402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spcBef>
                <a:spcPts val="4200"/>
              </a:spcBef>
              <a:defRPr sz="6700"/>
            </a:lvl1pPr>
          </a:lstStyle>
          <a:p>
            <a:pPr lvl="0">
              <a:defRPr sz="1800"/>
            </a:pPr>
            <a:r>
              <a:rPr sz="6700"/>
              <a:t>to ripen </a:t>
            </a:r>
          </a:p>
        </p:txBody>
      </p:sp>
      <p:pic>
        <p:nvPicPr>
          <p:cNvPr id="46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2688" y="3503865"/>
            <a:ext cx="3661158" cy="274587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19323" y="3147735"/>
            <a:ext cx="5187196" cy="345813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Shape 48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49" name="Shape 49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614535" y="672494"/>
            <a:ext cx="2952903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spcBef>
                <a:spcPts val="4200"/>
              </a:spcBef>
              <a:defRPr sz="6700"/>
            </a:lvl1pPr>
          </a:lstStyle>
          <a:p>
            <a:pPr lvl="0">
              <a:defRPr sz="1800"/>
            </a:pPr>
            <a:r>
              <a:rPr sz="6700"/>
              <a:t>the hue</a:t>
            </a:r>
          </a:p>
        </p:txBody>
      </p:sp>
      <p:pic>
        <p:nvPicPr>
          <p:cNvPr id="52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67366" y="2896162"/>
            <a:ext cx="5270068" cy="3961276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54" name="Shape 54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614535" y="672494"/>
            <a:ext cx="2763153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spcBef>
                <a:spcPts val="4200"/>
              </a:spcBef>
              <a:defRPr sz="6700"/>
            </a:lvl1pPr>
          </a:lstStyle>
          <a:p>
            <a:pPr lvl="0">
              <a:defRPr sz="1800"/>
            </a:pPr>
            <a:r>
              <a:rPr sz="6700"/>
              <a:t>to beat</a:t>
            </a:r>
          </a:p>
        </p:txBody>
      </p:sp>
      <p:pic>
        <p:nvPicPr>
          <p:cNvPr id="57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11941" y="1857068"/>
            <a:ext cx="7580918" cy="6039464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Shape 58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59" name="Shape 59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/>
        </p:nvSpPr>
        <p:spPr>
          <a:xfrm>
            <a:off x="614535" y="672494"/>
            <a:ext cx="5962537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spcBef>
                <a:spcPts val="4200"/>
              </a:spcBef>
              <a:defRPr sz="6700"/>
            </a:lvl1pPr>
          </a:lstStyle>
          <a:p>
            <a:pPr lvl="0">
              <a:defRPr sz="1800"/>
            </a:pPr>
            <a:r>
              <a:rPr sz="6700"/>
              <a:t>the refrigerator </a:t>
            </a:r>
          </a:p>
        </p:txBody>
      </p:sp>
      <p:pic>
        <p:nvPicPr>
          <p:cNvPr id="62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84885" y="2248311"/>
            <a:ext cx="5435030" cy="5256978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Shape 63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64" name="Shape 64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614535" y="672494"/>
            <a:ext cx="3518752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spcBef>
                <a:spcPts val="4200"/>
              </a:spcBef>
              <a:defRPr sz="6700"/>
            </a:lvl1pPr>
          </a:lstStyle>
          <a:p>
            <a:pPr lvl="0">
              <a:defRPr sz="1800"/>
            </a:pPr>
            <a:r>
              <a:rPr sz="6700"/>
              <a:t>delicious</a:t>
            </a:r>
          </a:p>
        </p:txBody>
      </p:sp>
      <p:pic>
        <p:nvPicPr>
          <p:cNvPr id="67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38635" y="3248814"/>
            <a:ext cx="5527530" cy="3696536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69" name="Shape 69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>
            <a:off x="614535" y="672494"/>
            <a:ext cx="2904402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spcBef>
                <a:spcPts val="4200"/>
              </a:spcBef>
              <a:defRPr sz="6700"/>
            </a:lvl1pPr>
          </a:lstStyle>
          <a:p>
            <a:pPr lvl="0">
              <a:defRPr sz="1800"/>
            </a:pPr>
            <a:r>
              <a:rPr sz="6700"/>
              <a:t>include</a:t>
            </a:r>
          </a:p>
        </p:txBody>
      </p:sp>
      <p:pic>
        <p:nvPicPr>
          <p:cNvPr id="72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67686" y="2584908"/>
            <a:ext cx="6869428" cy="4583784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Shape 73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74" name="Shape 74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/>
        </p:nvSpPr>
        <p:spPr>
          <a:xfrm>
            <a:off x="614535" y="672494"/>
            <a:ext cx="1532751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spcBef>
                <a:spcPts val="4200"/>
              </a:spcBef>
              <a:defRPr sz="6700"/>
            </a:lvl1pPr>
          </a:lstStyle>
          <a:p>
            <a:pPr lvl="0">
              <a:defRPr sz="1800"/>
            </a:pPr>
            <a:r>
              <a:rPr sz="6700"/>
              <a:t>diet</a:t>
            </a:r>
          </a:p>
        </p:txBody>
      </p:sp>
      <p:pic>
        <p:nvPicPr>
          <p:cNvPr id="77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49948" y="1224348"/>
            <a:ext cx="7304904" cy="7304904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79" name="Shape 79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82" name="Shape 82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pic>
        <p:nvPicPr>
          <p:cNvPr id="83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8246" y="1542089"/>
            <a:ext cx="6831389" cy="4743351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Shape 84"/>
          <p:cNvSpPr/>
          <p:nvPr/>
        </p:nvSpPr>
        <p:spPr>
          <a:xfrm>
            <a:off x="7585820" y="1589046"/>
            <a:ext cx="4516524" cy="502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spcBef>
                <a:spcPts val="1300"/>
              </a:spcBef>
              <a:defRPr sz="1800"/>
            </a:pPr>
            <a:r>
              <a:rPr sz="3600" b="1">
                <a:latin typeface="Arial Narrow"/>
                <a:ea typeface="Arial Narrow"/>
                <a:cs typeface="Arial Narrow"/>
                <a:sym typeface="Arial Narrow"/>
              </a:rPr>
              <a:t>JQuiz:</a:t>
            </a:r>
            <a:r>
              <a:rPr sz="3600">
                <a:latin typeface="Arial Narrow"/>
                <a:ea typeface="Arial Narrow"/>
                <a:cs typeface="Arial Narrow"/>
                <a:sym typeface="Arial Narrow"/>
              </a:rPr>
              <a:t> Freie Texteingabe, Multiple Choice</a:t>
            </a:r>
          </a:p>
          <a:p>
            <a:pPr lvl="0" algn="l">
              <a:spcBef>
                <a:spcPts val="1300"/>
              </a:spcBef>
              <a:defRPr sz="1800"/>
            </a:pPr>
            <a:r>
              <a:rPr sz="3600" b="1">
                <a:latin typeface="Arial Narrow"/>
                <a:ea typeface="Arial Narrow"/>
                <a:cs typeface="Arial Narrow"/>
                <a:sym typeface="Arial Narrow"/>
              </a:rPr>
              <a:t>JMix:</a:t>
            </a:r>
            <a:r>
              <a:rPr sz="3600">
                <a:latin typeface="Arial Narrow"/>
                <a:ea typeface="Arial Narrow"/>
                <a:cs typeface="Arial Narrow"/>
                <a:sym typeface="Arial Narrow"/>
              </a:rPr>
              <a:t> Schüttelsatz / Wort</a:t>
            </a:r>
          </a:p>
          <a:p>
            <a:pPr lvl="0" algn="l">
              <a:spcBef>
                <a:spcPts val="1300"/>
              </a:spcBef>
              <a:defRPr sz="1800"/>
            </a:pPr>
            <a:r>
              <a:rPr sz="3600" b="1">
                <a:latin typeface="Arial Narrow"/>
                <a:ea typeface="Arial Narrow"/>
                <a:cs typeface="Arial Narrow"/>
                <a:sym typeface="Arial Narrow"/>
              </a:rPr>
              <a:t>JMatch:</a:t>
            </a:r>
            <a:r>
              <a:rPr sz="3600">
                <a:latin typeface="Arial Narrow"/>
                <a:ea typeface="Arial Narrow"/>
                <a:cs typeface="Arial Narrow"/>
                <a:sym typeface="Arial Narrow"/>
              </a:rPr>
              <a:t> Zu- bzw. Anordnungsaufgaben</a:t>
            </a:r>
          </a:p>
          <a:p>
            <a:pPr lvl="0" algn="l">
              <a:spcBef>
                <a:spcPts val="1300"/>
              </a:spcBef>
              <a:defRPr sz="1800"/>
            </a:pPr>
            <a:r>
              <a:rPr sz="3600" b="1">
                <a:latin typeface="Arial Narrow"/>
                <a:ea typeface="Arial Narrow"/>
                <a:cs typeface="Arial Narrow"/>
                <a:sym typeface="Arial Narrow"/>
              </a:rPr>
              <a:t>JCloze:</a:t>
            </a:r>
            <a:r>
              <a:rPr sz="3600">
                <a:latin typeface="Arial Narrow"/>
                <a:ea typeface="Arial Narrow"/>
                <a:cs typeface="Arial Narrow"/>
                <a:sym typeface="Arial Narrow"/>
              </a:rPr>
              <a:t> Lückentext</a:t>
            </a:r>
          </a:p>
          <a:p>
            <a:pPr lvl="0" algn="l">
              <a:spcBef>
                <a:spcPts val="1300"/>
              </a:spcBef>
              <a:defRPr sz="1800"/>
            </a:pPr>
            <a:r>
              <a:rPr sz="3600" b="1">
                <a:latin typeface="Arial Narrow"/>
                <a:ea typeface="Arial Narrow"/>
                <a:cs typeface="Arial Narrow"/>
                <a:sym typeface="Arial Narrow"/>
              </a:rPr>
              <a:t>Masher:</a:t>
            </a:r>
            <a:r>
              <a:rPr sz="3600">
                <a:latin typeface="Arial Narrow"/>
                <a:ea typeface="Arial Narrow"/>
                <a:cs typeface="Arial Narrow"/>
                <a:sym typeface="Arial Narrow"/>
              </a:rPr>
              <a:t> zur Kombination von Aufgaben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87" name="Shape 87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grpSp>
        <p:nvGrpSpPr>
          <p:cNvPr id="90" name="Group 90"/>
          <p:cNvGrpSpPr/>
          <p:nvPr/>
        </p:nvGrpSpPr>
        <p:grpSpPr>
          <a:xfrm>
            <a:off x="467166" y="1037392"/>
            <a:ext cx="12070468" cy="6503702"/>
            <a:chOff x="-127000" y="-88900"/>
            <a:chExt cx="12070466" cy="6503700"/>
          </a:xfrm>
        </p:grpSpPr>
        <p:pic>
          <p:nvPicPr>
            <p:cNvPr id="89" name="Bildschirmfoto 2015-09-09 um 21.17.09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1816467" cy="61735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8" name="Grafik 87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12070467" cy="65037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93" name="Shape 93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grpSp>
        <p:nvGrpSpPr>
          <p:cNvPr id="96" name="Group 96"/>
          <p:cNvGrpSpPr/>
          <p:nvPr/>
        </p:nvGrpSpPr>
        <p:grpSpPr>
          <a:xfrm>
            <a:off x="273695" y="912894"/>
            <a:ext cx="12752782" cy="6695559"/>
            <a:chOff x="-127000" y="-88900"/>
            <a:chExt cx="12752781" cy="6695557"/>
          </a:xfrm>
        </p:grpSpPr>
        <p:pic>
          <p:nvPicPr>
            <p:cNvPr id="95" name="Bildschirmfoto 2015-09-09 um 18.35.12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2498782" cy="636535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4" name="Grafik 93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12752782" cy="669555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99" name="Shape 99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grpSp>
        <p:nvGrpSpPr>
          <p:cNvPr id="102" name="Group 102"/>
          <p:cNvGrpSpPr/>
          <p:nvPr/>
        </p:nvGrpSpPr>
        <p:grpSpPr>
          <a:xfrm>
            <a:off x="252597" y="868936"/>
            <a:ext cx="12499606" cy="6733131"/>
            <a:chOff x="-127000" y="-88900"/>
            <a:chExt cx="12499604" cy="6733130"/>
          </a:xfrm>
        </p:grpSpPr>
        <p:pic>
          <p:nvPicPr>
            <p:cNvPr id="101" name="Bildschirmfoto 2015-09-09 um 21.18.38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2245605" cy="640293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0" name="Grafik 99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12499605" cy="673313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105" name="Shape 105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pic>
        <p:nvPicPr>
          <p:cNvPr id="106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3175" y="2121214"/>
            <a:ext cx="3810001" cy="381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11735" y="545311"/>
            <a:ext cx="7709771" cy="6961808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30777" y="509409"/>
            <a:ext cx="5343246" cy="7000886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Shape 110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111" name="Shape 111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114" name="Shape 114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pic>
        <p:nvPicPr>
          <p:cNvPr id="115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3827" y="-356955"/>
            <a:ext cx="13172454" cy="881004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asted-image.tif">
            <a:hlinkClick r:id="rId3"/>
          </p:cNvPr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158322" y="2251880"/>
            <a:ext cx="2720149" cy="30980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/>
        </p:nvSpPr>
        <p:spPr>
          <a:xfrm>
            <a:off x="1701188" y="3547861"/>
            <a:ext cx="1510905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85F"/>
                </a:solidFill>
              </a:rPr>
              <a:t>la vache</a:t>
            </a:r>
          </a:p>
        </p:txBody>
      </p:sp>
      <p:sp>
        <p:nvSpPr>
          <p:cNvPr id="119" name="Shape 119"/>
          <p:cNvSpPr/>
          <p:nvPr/>
        </p:nvSpPr>
        <p:spPr>
          <a:xfrm>
            <a:off x="10281806" y="7444088"/>
            <a:ext cx="109388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85F"/>
                </a:solidFill>
              </a:rPr>
              <a:t>le lait </a:t>
            </a:r>
          </a:p>
        </p:txBody>
      </p:sp>
      <p:sp>
        <p:nvSpPr>
          <p:cNvPr id="120" name="Shape 120"/>
          <p:cNvSpPr/>
          <p:nvPr/>
        </p:nvSpPr>
        <p:spPr>
          <a:xfrm>
            <a:off x="10500918" y="3547861"/>
            <a:ext cx="655664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85F"/>
                </a:solidFill>
              </a:rPr>
              <a:t>rire</a:t>
            </a:r>
          </a:p>
        </p:txBody>
      </p:sp>
      <p:sp>
        <p:nvSpPr>
          <p:cNvPr id="121" name="Shape 121"/>
          <p:cNvSpPr/>
          <p:nvPr/>
        </p:nvSpPr>
        <p:spPr>
          <a:xfrm>
            <a:off x="1867950" y="7444088"/>
            <a:ext cx="117738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85F"/>
                </a:solidFill>
              </a:rPr>
              <a:t>fondre</a:t>
            </a:r>
          </a:p>
        </p:txBody>
      </p:sp>
      <p:sp>
        <p:nvSpPr>
          <p:cNvPr id="122" name="Shape 122"/>
          <p:cNvSpPr/>
          <p:nvPr/>
        </p:nvSpPr>
        <p:spPr>
          <a:xfrm>
            <a:off x="5663567" y="3547861"/>
            <a:ext cx="1677666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85F"/>
                </a:solidFill>
              </a:rPr>
              <a:t>découper</a:t>
            </a:r>
          </a:p>
        </p:txBody>
      </p:sp>
      <p:sp>
        <p:nvSpPr>
          <p:cNvPr id="123" name="Shape 123"/>
          <p:cNvSpPr/>
          <p:nvPr/>
        </p:nvSpPr>
        <p:spPr>
          <a:xfrm>
            <a:off x="5455282" y="7444088"/>
            <a:ext cx="2094236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85F"/>
                </a:solidFill>
              </a:rPr>
              <a:t>un morceau</a:t>
            </a:r>
          </a:p>
        </p:txBody>
      </p:sp>
      <p:pic>
        <p:nvPicPr>
          <p:cNvPr id="124" name="733629_web_R_B_by_D.W._pixelio.de.jpg"/>
          <p:cNvPicPr/>
          <p:nvPr/>
        </p:nvPicPr>
        <p:blipFill>
          <a:blip r:embed="rId2">
            <a:extLst/>
          </a:blip>
          <a:srcRect l="9309" t="9309" b="17155"/>
          <a:stretch>
            <a:fillRect/>
          </a:stretch>
        </p:blipFill>
        <p:spPr>
          <a:xfrm>
            <a:off x="1149731" y="336782"/>
            <a:ext cx="2613735" cy="317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pasted-image.tif"/>
          <p:cNvPicPr/>
          <p:nvPr/>
        </p:nvPicPr>
        <p:blipFill>
          <a:blip r:embed="rId3">
            <a:extLst/>
          </a:blip>
          <a:srcRect l="15053" t="6317" r="15053" b="6317"/>
          <a:stretch>
            <a:fillRect/>
          </a:stretch>
        </p:blipFill>
        <p:spPr>
          <a:xfrm>
            <a:off x="8859510" y="336782"/>
            <a:ext cx="3175001" cy="317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pasted-image.tif"/>
          <p:cNvPicPr/>
          <p:nvPr/>
        </p:nvPicPr>
        <p:blipFill>
          <a:blip r:embed="rId4">
            <a:extLst/>
          </a:blip>
          <a:srcRect l="7770" t="16363" r="7770" b="6713"/>
          <a:stretch>
            <a:fillRect/>
          </a:stretch>
        </p:blipFill>
        <p:spPr>
          <a:xfrm>
            <a:off x="4914900" y="336782"/>
            <a:ext cx="3175000" cy="317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pasted-image.tif"/>
          <p:cNvPicPr/>
          <p:nvPr/>
        </p:nvPicPr>
        <p:blipFill>
          <a:blip r:embed="rId5">
            <a:extLst/>
          </a:blip>
          <a:srcRect r="3846" b="35897"/>
          <a:stretch>
            <a:fillRect/>
          </a:stretch>
        </p:blipFill>
        <p:spPr>
          <a:xfrm>
            <a:off x="869140" y="4260479"/>
            <a:ext cx="3175001" cy="317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pasted-image.tif"/>
          <p:cNvPicPr/>
          <p:nvPr/>
        </p:nvPicPr>
        <p:blipFill>
          <a:blip r:embed="rId6">
            <a:extLst/>
          </a:blip>
          <a:srcRect l="6830" t="17622" r="6830" b="17622"/>
          <a:stretch>
            <a:fillRect/>
          </a:stretch>
        </p:blipFill>
        <p:spPr>
          <a:xfrm>
            <a:off x="8859510" y="4260480"/>
            <a:ext cx="3175001" cy="317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pasted-image.tif"/>
          <p:cNvPicPr/>
          <p:nvPr/>
        </p:nvPicPr>
        <p:blipFill>
          <a:blip r:embed="rId7">
            <a:extLst/>
          </a:blip>
          <a:srcRect l="21009" t="15952" r="21009" b="22818"/>
          <a:stretch>
            <a:fillRect/>
          </a:stretch>
        </p:blipFill>
        <p:spPr>
          <a:xfrm>
            <a:off x="4914899" y="4260480"/>
            <a:ext cx="3175001" cy="3175001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Shape 130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131" name="Shape 131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body" idx="1"/>
          </p:nvPr>
        </p:nvSpPr>
        <p:spPr>
          <a:xfrm>
            <a:off x="6090429" y="951221"/>
            <a:ext cx="6525165" cy="6641252"/>
          </a:xfrm>
          <a:prstGeom prst="rect">
            <a:avLst/>
          </a:prstGeom>
          <a:solidFill>
            <a:srgbClr val="FFFFFF"/>
          </a:solidFill>
          <a:effectLst>
            <a:outerShdw blurRad="190500" dist="8455" dir="5400000" rotWithShape="0">
              <a:srgbClr val="000000"/>
            </a:outerShdw>
          </a:effectLst>
        </p:spPr>
        <p:txBody>
          <a:bodyPr>
            <a:normAutofit lnSpcReduction="10000"/>
          </a:bodyPr>
          <a:lstStyle/>
          <a:p>
            <a:pPr lvl="0" algn="l" defTabSz="384047"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1800"/>
            </a:pPr>
            <a:r>
              <a:rPr sz="2184" b="1">
                <a:latin typeface="Arial Narrow"/>
                <a:ea typeface="Arial Narrow"/>
                <a:cs typeface="Arial Narrow"/>
                <a:sym typeface="Arial Narrow"/>
              </a:rPr>
              <a:t>Écoutez la chanson et complétez le texte. </a:t>
            </a:r>
          </a:p>
          <a:p>
            <a:pPr lvl="0" algn="l" defTabSz="384047"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1800"/>
            </a:pPr>
            <a:endParaRPr sz="2184">
              <a:latin typeface="Arial Narrow"/>
              <a:ea typeface="Arial Narrow"/>
              <a:cs typeface="Arial Narrow"/>
              <a:sym typeface="Arial Narrow"/>
            </a:endParaRPr>
          </a:p>
          <a:p>
            <a:pPr lvl="0" algn="l" defTabSz="384047">
              <a:lnSpc>
                <a:spcPct val="130000"/>
              </a:lnSpc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1800"/>
            </a:pP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Oh, viens faire la </a:t>
            </a:r>
            <a:r>
              <a:rPr sz="2184" b="1">
                <a:latin typeface="Arial Narrow"/>
                <a:ea typeface="Arial Narrow"/>
                <a:cs typeface="Arial Narrow"/>
                <a:sym typeface="Arial Narrow"/>
              </a:rPr>
              <a:t>____________</a:t>
            </a: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 qui </a:t>
            </a:r>
            <a:r>
              <a:rPr sz="2184" b="1">
                <a:latin typeface="Arial Narrow"/>
                <a:ea typeface="Arial Narrow"/>
                <a:cs typeface="Arial Narrow"/>
                <a:sym typeface="Arial Narrow"/>
              </a:rPr>
              <a:t>____________</a:t>
            </a: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br>
              <a:rPr sz="2184"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Oh yeah</a:t>
            </a:r>
            <a:br>
              <a:rPr sz="2184"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Ça nous plaît, ça nous plaît, ça nous plaît, ça nous plaît.</a:t>
            </a:r>
            <a:br>
              <a:rPr sz="2184"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Avec du </a:t>
            </a:r>
            <a:r>
              <a:rPr sz="2184" b="1">
                <a:latin typeface="Arial Narrow"/>
                <a:ea typeface="Arial Narrow"/>
                <a:cs typeface="Arial Narrow"/>
                <a:sym typeface="Arial Narrow"/>
              </a:rPr>
              <a:t>____________</a:t>
            </a: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, mmmh oui… on fait des fromages.</a:t>
            </a:r>
            <a:br>
              <a:rPr sz="2184"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Ça le fait, ça le fait, ça le fait.</a:t>
            </a:r>
            <a:br>
              <a:rPr sz="2184"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On </a:t>
            </a:r>
            <a:r>
              <a:rPr sz="2184" b="1">
                <a:latin typeface="Arial Narrow"/>
                <a:ea typeface="Arial Narrow"/>
                <a:cs typeface="Arial Narrow"/>
                <a:sym typeface="Arial Narrow"/>
              </a:rPr>
              <a:t>____________</a:t>
            </a: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 en </a:t>
            </a:r>
            <a:r>
              <a:rPr sz="2184" b="1">
                <a:latin typeface="Arial Narrow"/>
                <a:ea typeface="Arial Narrow"/>
                <a:cs typeface="Arial Narrow"/>
                <a:sym typeface="Arial Narrow"/>
              </a:rPr>
              <a:t>____________</a:t>
            </a: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 tout petits,</a:t>
            </a:r>
            <a:br>
              <a:rPr sz="2184"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Ça nous donne trop envie, ça </a:t>
            </a:r>
            <a:r>
              <a:rPr sz="2184" b="1">
                <a:latin typeface="Arial Narrow"/>
                <a:ea typeface="Arial Narrow"/>
                <a:cs typeface="Arial Narrow"/>
                <a:sym typeface="Arial Narrow"/>
              </a:rPr>
              <a:t>____________</a:t>
            </a: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 et nous aussi.</a:t>
            </a:r>
            <a:br>
              <a:rPr sz="2184"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C’est vachement vache qui rit.</a:t>
            </a:r>
            <a:br>
              <a:rPr sz="2184"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Ouai vas y, j’kiffe aussi, en portion c’est trop bon.</a:t>
            </a:r>
            <a:br>
              <a:rPr sz="2184"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Et si </a:t>
            </a:r>
            <a:r>
              <a:rPr sz="2184" b="1">
                <a:latin typeface="Arial Narrow"/>
                <a:ea typeface="Arial Narrow"/>
                <a:cs typeface="Arial Narrow"/>
                <a:sym typeface="Arial Narrow"/>
              </a:rPr>
              <a:t>____________</a:t>
            </a: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 et grands l’aiment depuis longtemps </a:t>
            </a:r>
          </a:p>
          <a:p>
            <a:pPr lvl="0" algn="l" defTabSz="384047">
              <a:lnSpc>
                <a:spcPct val="130000"/>
              </a:lnSpc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1800"/>
            </a:pP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obligé vous allez </a:t>
            </a:r>
            <a:r>
              <a:rPr sz="2184" b="1">
                <a:latin typeface="Arial Narrow"/>
                <a:ea typeface="Arial Narrow"/>
                <a:cs typeface="Arial Narrow"/>
                <a:sym typeface="Arial Narrow"/>
              </a:rPr>
              <a:t>____________</a:t>
            </a: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,</a:t>
            </a:r>
            <a:br>
              <a:rPr sz="2184"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Quand la vache qui rit rit.</a:t>
            </a:r>
            <a:br>
              <a:rPr sz="2184"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C’est vachement </a:t>
            </a:r>
            <a:r>
              <a:rPr sz="2184" b="1">
                <a:latin typeface="Arial Narrow"/>
                <a:ea typeface="Arial Narrow"/>
                <a:cs typeface="Arial Narrow"/>
                <a:sym typeface="Arial Narrow"/>
              </a:rPr>
              <a:t>____________</a:t>
            </a: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,</a:t>
            </a:r>
            <a:br>
              <a:rPr sz="2184"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sz="2184">
                <a:latin typeface="Arial Narrow"/>
                <a:ea typeface="Arial Narrow"/>
                <a:cs typeface="Arial Narrow"/>
                <a:sym typeface="Arial Narrow"/>
              </a:rPr>
              <a:t>Vache qui rit, vache qui rit.</a:t>
            </a:r>
          </a:p>
        </p:txBody>
      </p:sp>
      <p:sp>
        <p:nvSpPr>
          <p:cNvPr id="134" name="Shape 134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135" name="Shape 135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pic>
        <p:nvPicPr>
          <p:cNvPr id="136" name="pasted-image.tif"/>
          <p:cNvPicPr/>
          <p:nvPr/>
        </p:nvPicPr>
        <p:blipFill>
          <a:blip r:embed="rId2">
            <a:extLst/>
          </a:blip>
          <a:srcRect l="25932" t="31749" r="25932" b="20116"/>
          <a:stretch>
            <a:fillRect/>
          </a:stretch>
        </p:blipFill>
        <p:spPr>
          <a:xfrm>
            <a:off x="592841" y="2169798"/>
            <a:ext cx="4962676" cy="42041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139" name="Shape 139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40" name="Shape 140"/>
          <p:cNvSpPr/>
          <p:nvPr/>
        </p:nvSpPr>
        <p:spPr>
          <a:xfrm>
            <a:off x="7208622" y="1291206"/>
            <a:ext cx="5417834" cy="584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lvl="0">
              <a:defRPr sz="1800"/>
            </a:pPr>
            <a:r>
              <a:rPr sz="3100"/>
              <a:t>Oh, viens faire la vache qui rit.</a:t>
            </a:r>
          </a:p>
        </p:txBody>
      </p:sp>
      <p:sp>
        <p:nvSpPr>
          <p:cNvPr id="141" name="Shape 141"/>
          <p:cNvSpPr/>
          <p:nvPr/>
        </p:nvSpPr>
        <p:spPr>
          <a:xfrm>
            <a:off x="3955503" y="6230348"/>
            <a:ext cx="8344994" cy="584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lvl="0">
              <a:defRPr sz="1800"/>
            </a:pPr>
            <a:r>
              <a:rPr sz="3100"/>
              <a:t>Avec du lait, mmmh oui… on fait des fromages.</a:t>
            </a:r>
          </a:p>
        </p:txBody>
      </p:sp>
      <p:sp>
        <p:nvSpPr>
          <p:cNvPr id="142" name="Shape 142"/>
          <p:cNvSpPr/>
          <p:nvPr/>
        </p:nvSpPr>
        <p:spPr>
          <a:xfrm>
            <a:off x="3251371" y="83254"/>
            <a:ext cx="9753258" cy="584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lvl="0">
              <a:defRPr sz="1800"/>
            </a:pPr>
            <a:r>
              <a:rPr sz="3100"/>
              <a:t>Ça nous plait, ça nous plait, ça nous plait, ça nous plait.</a:t>
            </a:r>
          </a:p>
        </p:txBody>
      </p:sp>
      <p:sp>
        <p:nvSpPr>
          <p:cNvPr id="143" name="Shape 143"/>
          <p:cNvSpPr/>
          <p:nvPr/>
        </p:nvSpPr>
        <p:spPr>
          <a:xfrm>
            <a:off x="7339921" y="3836128"/>
            <a:ext cx="5155236" cy="584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lvl="0">
              <a:defRPr sz="1800"/>
            </a:pPr>
            <a:r>
              <a:rPr sz="3100"/>
              <a:t>Ça le fait, ça le fait, ça le fait.</a:t>
            </a:r>
          </a:p>
        </p:txBody>
      </p:sp>
      <p:sp>
        <p:nvSpPr>
          <p:cNvPr id="144" name="Shape 144"/>
          <p:cNvSpPr/>
          <p:nvPr/>
        </p:nvSpPr>
        <p:spPr>
          <a:xfrm>
            <a:off x="5376621" y="1996738"/>
            <a:ext cx="1529258" cy="584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lvl="0">
              <a:defRPr sz="1800"/>
            </a:pPr>
            <a:r>
              <a:rPr sz="3100"/>
              <a:t>Oh yeah</a:t>
            </a:r>
          </a:p>
        </p:txBody>
      </p:sp>
      <p:sp>
        <p:nvSpPr>
          <p:cNvPr id="145" name="Shape 145"/>
          <p:cNvSpPr/>
          <p:nvPr/>
        </p:nvSpPr>
        <p:spPr>
          <a:xfrm>
            <a:off x="6511697" y="2861733"/>
            <a:ext cx="6202084" cy="584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lvl="0">
              <a:defRPr sz="1800"/>
            </a:pPr>
            <a:r>
              <a:rPr sz="3100"/>
              <a:t>On découpe en morceaux tout petits,</a:t>
            </a:r>
          </a:p>
        </p:txBody>
      </p:sp>
      <p:sp>
        <p:nvSpPr>
          <p:cNvPr id="146" name="Shape 146"/>
          <p:cNvSpPr/>
          <p:nvPr/>
        </p:nvSpPr>
        <p:spPr>
          <a:xfrm>
            <a:off x="4115087" y="5033238"/>
            <a:ext cx="8390663" cy="584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lvl="0">
              <a:defRPr sz="1800"/>
            </a:pPr>
            <a:r>
              <a:rPr sz="3100"/>
              <a:t>Ça nous donne trop envie, ça fond et nous aussi.</a:t>
            </a:r>
          </a:p>
        </p:txBody>
      </p:sp>
      <p:sp>
        <p:nvSpPr>
          <p:cNvPr id="147" name="Shape 147"/>
          <p:cNvSpPr/>
          <p:nvPr/>
        </p:nvSpPr>
        <p:spPr>
          <a:xfrm>
            <a:off x="10930754" y="7187635"/>
            <a:ext cx="1095401" cy="584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lvl="0">
              <a:defRPr sz="1800"/>
            </a:pPr>
            <a:r>
              <a:rPr sz="3100"/>
              <a:t>etc. …</a:t>
            </a:r>
          </a:p>
        </p:txBody>
      </p:sp>
      <p:pic>
        <p:nvPicPr>
          <p:cNvPr id="148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7900" y="1696414"/>
            <a:ext cx="2930276" cy="3864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body" idx="1"/>
          </p:nvPr>
        </p:nvSpPr>
        <p:spPr>
          <a:xfrm>
            <a:off x="6090429" y="951221"/>
            <a:ext cx="6525165" cy="6641252"/>
          </a:xfrm>
          <a:prstGeom prst="rect">
            <a:avLst/>
          </a:prstGeom>
        </p:spPr>
        <p:txBody>
          <a:bodyPr/>
          <a:lstStyle/>
          <a:p>
            <a:pPr lvl="0" algn="l" defTabSz="338327">
              <a:tabLst>
                <a:tab pos="254000" algn="l"/>
                <a:tab pos="520700" algn="l"/>
                <a:tab pos="787400" algn="l"/>
                <a:tab pos="1041400" algn="l"/>
                <a:tab pos="1308100" algn="l"/>
                <a:tab pos="1574800" algn="l"/>
                <a:tab pos="1841500" algn="l"/>
                <a:tab pos="2095500" algn="l"/>
                <a:tab pos="2362200" algn="l"/>
                <a:tab pos="2628900" algn="l"/>
                <a:tab pos="2882900" algn="l"/>
                <a:tab pos="3149600" algn="l"/>
              </a:tabLst>
              <a:defRPr sz="1800"/>
            </a:pPr>
            <a:r>
              <a:rPr sz="1924" b="1">
                <a:latin typeface="Arial Narrow"/>
                <a:ea typeface="Arial Narrow"/>
                <a:cs typeface="Arial Narrow"/>
                <a:sym typeface="Arial Narrow"/>
              </a:rPr>
              <a:t>Découpez les lettres.</a:t>
            </a:r>
          </a:p>
          <a:p>
            <a:pPr lvl="0" algn="l" defTabSz="338327">
              <a:tabLst>
                <a:tab pos="254000" algn="l"/>
                <a:tab pos="520700" algn="l"/>
                <a:tab pos="787400" algn="l"/>
                <a:tab pos="1041400" algn="l"/>
                <a:tab pos="1308100" algn="l"/>
                <a:tab pos="1574800" algn="l"/>
                <a:tab pos="1841500" algn="l"/>
                <a:tab pos="2095500" algn="l"/>
                <a:tab pos="2362200" algn="l"/>
                <a:tab pos="2628900" algn="l"/>
                <a:tab pos="2882900" algn="l"/>
                <a:tab pos="3149600" algn="l"/>
              </a:tabLst>
              <a:defRPr sz="1800"/>
            </a:pPr>
            <a:endParaRPr sz="1924">
              <a:latin typeface="Arial Narrow"/>
              <a:ea typeface="Arial Narrow"/>
              <a:cs typeface="Arial Narrow"/>
              <a:sym typeface="Arial Narrow"/>
            </a:endParaRPr>
          </a:p>
          <a:p>
            <a:pPr lvl="0" algn="l" defTabSz="338327">
              <a:tabLst>
                <a:tab pos="254000" algn="l"/>
                <a:tab pos="520700" algn="l"/>
                <a:tab pos="787400" algn="l"/>
                <a:tab pos="1041400" algn="l"/>
                <a:tab pos="1308100" algn="l"/>
                <a:tab pos="1574800" algn="l"/>
                <a:tab pos="1841500" algn="l"/>
                <a:tab pos="2095500" algn="l"/>
                <a:tab pos="2362200" algn="l"/>
                <a:tab pos="2628900" algn="l"/>
                <a:tab pos="2882900" algn="l"/>
                <a:tab pos="3149600" algn="l"/>
              </a:tabLst>
              <a:defRPr sz="1800"/>
            </a:pPr>
            <a:r>
              <a:rPr sz="1998" cap="all">
                <a:latin typeface="Helvetica"/>
                <a:ea typeface="Helvetica"/>
                <a:cs typeface="Helvetica"/>
                <a:sym typeface="Helvetica"/>
              </a:rPr>
              <a:t>Ohviensfairelavachequirit</a:t>
            </a:r>
            <a:br>
              <a:rPr sz="1998" cap="all">
                <a:latin typeface="Helvetica"/>
                <a:ea typeface="Helvetica"/>
                <a:cs typeface="Helvetica"/>
                <a:sym typeface="Helvetica"/>
              </a:rPr>
            </a:br>
            <a:r>
              <a:rPr sz="1998" cap="all">
                <a:latin typeface="Helvetica"/>
                <a:ea typeface="Helvetica"/>
                <a:cs typeface="Helvetica"/>
                <a:sym typeface="Helvetica"/>
              </a:rPr>
              <a:t>Ohyeah</a:t>
            </a:r>
            <a:br>
              <a:rPr sz="1998" cap="all">
                <a:latin typeface="Helvetica"/>
                <a:ea typeface="Helvetica"/>
                <a:cs typeface="Helvetica"/>
                <a:sym typeface="Helvetica"/>
              </a:rPr>
            </a:br>
            <a:r>
              <a:rPr sz="1998" cap="all">
                <a:latin typeface="Helvetica"/>
                <a:ea typeface="Helvetica"/>
                <a:cs typeface="Helvetica"/>
                <a:sym typeface="Helvetica"/>
              </a:rPr>
              <a:t>Çanousplaîtçanousplaîtçanousplaîtçanousplaît</a:t>
            </a:r>
            <a:br>
              <a:rPr sz="1998" cap="all">
                <a:latin typeface="Helvetica"/>
                <a:ea typeface="Helvetica"/>
                <a:cs typeface="Helvetica"/>
                <a:sym typeface="Helvetica"/>
              </a:rPr>
            </a:br>
            <a:r>
              <a:rPr sz="1998" cap="all">
                <a:latin typeface="Helvetica"/>
                <a:ea typeface="Helvetica"/>
                <a:cs typeface="Helvetica"/>
                <a:sym typeface="Helvetica"/>
              </a:rPr>
              <a:t>Avecdulaitmmmhouionfaitdesfromages</a:t>
            </a:r>
            <a:br>
              <a:rPr sz="1998" cap="all">
                <a:latin typeface="Helvetica"/>
                <a:ea typeface="Helvetica"/>
                <a:cs typeface="Helvetica"/>
                <a:sym typeface="Helvetica"/>
              </a:rPr>
            </a:br>
            <a:r>
              <a:rPr sz="1998" cap="all">
                <a:latin typeface="Helvetica"/>
                <a:ea typeface="Helvetica"/>
                <a:cs typeface="Helvetica"/>
                <a:sym typeface="Helvetica"/>
              </a:rPr>
              <a:t>Çalefaitçalefaitçalefait</a:t>
            </a:r>
            <a:br>
              <a:rPr sz="1998" cap="all">
                <a:latin typeface="Helvetica"/>
                <a:ea typeface="Helvetica"/>
                <a:cs typeface="Helvetica"/>
                <a:sym typeface="Helvetica"/>
              </a:rPr>
            </a:br>
            <a:r>
              <a:rPr sz="1998" cap="all">
                <a:latin typeface="Helvetica"/>
                <a:ea typeface="Helvetica"/>
                <a:cs typeface="Helvetica"/>
                <a:sym typeface="Helvetica"/>
              </a:rPr>
              <a:t>Ondécoupeenmorceauxtoutpetits</a:t>
            </a:r>
            <a:br>
              <a:rPr sz="1998" cap="all">
                <a:latin typeface="Helvetica"/>
                <a:ea typeface="Helvetica"/>
                <a:cs typeface="Helvetica"/>
                <a:sym typeface="Helvetica"/>
              </a:rPr>
            </a:br>
            <a:r>
              <a:rPr sz="1998" cap="all">
                <a:latin typeface="Helvetica"/>
                <a:ea typeface="Helvetica"/>
                <a:cs typeface="Helvetica"/>
                <a:sym typeface="Helvetica"/>
              </a:rPr>
              <a:t>Çanousdonnetropenvieçafondetnousaussi</a:t>
            </a:r>
            <a:br>
              <a:rPr sz="1998" cap="all">
                <a:latin typeface="Helvetica"/>
                <a:ea typeface="Helvetica"/>
                <a:cs typeface="Helvetica"/>
                <a:sym typeface="Helvetica"/>
              </a:rPr>
            </a:br>
            <a:r>
              <a:rPr sz="1998" cap="all">
                <a:latin typeface="Helvetica"/>
                <a:ea typeface="Helvetica"/>
                <a:cs typeface="Helvetica"/>
                <a:sym typeface="Helvetica"/>
              </a:rPr>
              <a:t>C’estvachementvachequirit</a:t>
            </a:r>
            <a:br>
              <a:rPr sz="1998" cap="all">
                <a:latin typeface="Helvetica"/>
                <a:ea typeface="Helvetica"/>
                <a:cs typeface="Helvetica"/>
                <a:sym typeface="Helvetica"/>
              </a:rPr>
            </a:br>
            <a:r>
              <a:rPr sz="1998" cap="all">
                <a:latin typeface="Helvetica"/>
                <a:ea typeface="Helvetica"/>
                <a:cs typeface="Helvetica"/>
                <a:sym typeface="Helvetica"/>
              </a:rPr>
              <a:t>Ouaivasyjekiffeaussienportionc’esttropbon</a:t>
            </a:r>
            <a:br>
              <a:rPr sz="1998" cap="all">
                <a:latin typeface="Helvetica"/>
                <a:ea typeface="Helvetica"/>
                <a:cs typeface="Helvetica"/>
                <a:sym typeface="Helvetica"/>
              </a:rPr>
            </a:br>
            <a:r>
              <a:rPr sz="1998" cap="all">
                <a:latin typeface="Helvetica"/>
                <a:ea typeface="Helvetica"/>
                <a:cs typeface="Helvetica"/>
                <a:sym typeface="Helvetica"/>
              </a:rPr>
              <a:t>Etsipetitsetgrandsl’aimentdepuislongtempsobligévousallezadorer</a:t>
            </a:r>
            <a:br>
              <a:rPr sz="1998" cap="all">
                <a:latin typeface="Helvetica"/>
                <a:ea typeface="Helvetica"/>
                <a:cs typeface="Helvetica"/>
                <a:sym typeface="Helvetica"/>
              </a:rPr>
            </a:br>
            <a:r>
              <a:rPr sz="1998" cap="all">
                <a:latin typeface="Helvetica"/>
                <a:ea typeface="Helvetica"/>
                <a:cs typeface="Helvetica"/>
                <a:sym typeface="Helvetica"/>
              </a:rPr>
              <a:t>Quandlavachequiritrit</a:t>
            </a:r>
            <a:br>
              <a:rPr sz="1998" cap="all">
                <a:latin typeface="Helvetica"/>
                <a:ea typeface="Helvetica"/>
                <a:cs typeface="Helvetica"/>
                <a:sym typeface="Helvetica"/>
              </a:rPr>
            </a:br>
            <a:r>
              <a:rPr sz="1998" cap="all">
                <a:latin typeface="Helvetica"/>
                <a:ea typeface="Helvetica"/>
                <a:cs typeface="Helvetica"/>
                <a:sym typeface="Helvetica"/>
              </a:rPr>
              <a:t>C’estvachementréussi</a:t>
            </a:r>
            <a:br>
              <a:rPr sz="1998" cap="all">
                <a:latin typeface="Helvetica"/>
                <a:ea typeface="Helvetica"/>
                <a:cs typeface="Helvetica"/>
                <a:sym typeface="Helvetica"/>
              </a:rPr>
            </a:br>
            <a:r>
              <a:rPr sz="1998" cap="all">
                <a:latin typeface="Helvetica"/>
                <a:ea typeface="Helvetica"/>
                <a:cs typeface="Helvetica"/>
                <a:sym typeface="Helvetica"/>
              </a:rPr>
              <a:t>Vachequiritvachequirit</a:t>
            </a:r>
          </a:p>
          <a:p>
            <a:pPr lvl="0" algn="l" defTabSz="338327">
              <a:tabLst>
                <a:tab pos="254000" algn="l"/>
                <a:tab pos="520700" algn="l"/>
                <a:tab pos="787400" algn="l"/>
                <a:tab pos="1041400" algn="l"/>
                <a:tab pos="1308100" algn="l"/>
                <a:tab pos="1574800" algn="l"/>
                <a:tab pos="1841500" algn="l"/>
                <a:tab pos="2095500" algn="l"/>
                <a:tab pos="2362200" algn="l"/>
                <a:tab pos="2628900" algn="l"/>
                <a:tab pos="2882900" algn="l"/>
                <a:tab pos="3149600" algn="l"/>
              </a:tabLst>
              <a:defRPr sz="1800"/>
            </a:pPr>
            <a:endParaRPr sz="1998" cap="all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51" name="Shape 151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152" name="Shape 152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pic>
        <p:nvPicPr>
          <p:cNvPr id="153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2323" y="2419350"/>
            <a:ext cx="4597439" cy="3704995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/>
          <p:nvPr/>
        </p:nvSpPr>
        <p:spPr>
          <a:xfrm>
            <a:off x="288154" y="1473199"/>
            <a:ext cx="5629251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lvl="0">
              <a:defRPr sz="1800"/>
            </a:pPr>
            <a:r>
              <a:rPr sz="3100"/>
              <a:t>Oh viens faire la vache qui rit …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/>
        </p:nvSpPr>
        <p:spPr>
          <a:xfrm>
            <a:off x="6684415" y="8359416"/>
            <a:ext cx="585664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30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Werbespots im Fremdsprachenunterricht</a:t>
            </a:r>
          </a:p>
          <a:p>
            <a:pPr lvl="0" algn="r">
              <a:defRPr sz="1800"/>
            </a:pPr>
            <a:r>
              <a:rPr sz="3000" b="1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Englisch und Französisch</a:t>
            </a:r>
          </a:p>
        </p:txBody>
      </p:sp>
      <p:sp>
        <p:nvSpPr>
          <p:cNvPr id="157" name="Shape 157"/>
          <p:cNvSpPr/>
          <p:nvPr/>
        </p:nvSpPr>
        <p:spPr>
          <a:xfrm>
            <a:off x="467167" y="8208283"/>
            <a:ext cx="12070467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58" name="Shape 158"/>
          <p:cNvSpPr/>
          <p:nvPr/>
        </p:nvSpPr>
        <p:spPr>
          <a:xfrm>
            <a:off x="5060533" y="4470400"/>
            <a:ext cx="7353698" cy="226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74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Vielen Dank für </a:t>
            </a:r>
          </a:p>
          <a:p>
            <a:pPr lvl="0" algn="r">
              <a:defRPr sz="1800"/>
            </a:pPr>
            <a:r>
              <a:rPr sz="7400">
                <a:solidFill>
                  <a:srgbClr val="53585F"/>
                </a:solidFill>
                <a:latin typeface="Arial Narrow"/>
                <a:ea typeface="Arial Narrow"/>
                <a:cs typeface="Arial Narrow"/>
                <a:sym typeface="Arial Narrow"/>
              </a:rPr>
              <a:t>Ihre Aufmerksamkeit.</a:t>
            </a:r>
          </a:p>
        </p:txBody>
      </p:sp>
      <p:pic>
        <p:nvPicPr>
          <p:cNvPr id="159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9623" y="1192606"/>
            <a:ext cx="6212427" cy="41933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</Words>
  <Application>Microsoft Office PowerPoint</Application>
  <PresentationFormat>Benutzerdefiniert</PresentationFormat>
  <Paragraphs>81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8" baseType="lpstr">
      <vt:lpstr>Arial Narrow</vt:lpstr>
      <vt:lpstr>Bradley Hand ITC TT-Bold</vt:lpstr>
      <vt:lpstr>Helvetica</vt:lpstr>
      <vt:lpstr>Helvetica Light</vt:lpstr>
      <vt:lpstr>Helvetica Neue</vt:lpstr>
      <vt:lpstr>White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cp:lastModifiedBy>Christoph Rauber</cp:lastModifiedBy>
  <cp:revision>2</cp:revision>
  <dcterms:modified xsi:type="dcterms:W3CDTF">2016-02-15T15:28:25Z</dcterms:modified>
</cp:coreProperties>
</file>